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DB469"/>
    <a:srgbClr val="EFCB67"/>
    <a:srgbClr val="80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150" d="100"/>
          <a:sy n="150" d="100"/>
        </p:scale>
        <p:origin x="-440" y="439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2"/>
            <a:ext cx="5829300" cy="344875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6785-3304-4779-91D3-F2745C55989F}" type="datetimeFigureOut">
              <a:rPr lang="es-ES" smtClean="0"/>
              <a:t>30.12.14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5B05-3720-4355-AA57-EC520A8F3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29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6785-3304-4779-91D3-F2745C55989F}" type="datetimeFigureOut">
              <a:rPr lang="es-ES" smtClean="0"/>
              <a:t>30.12.14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5B05-3720-4355-AA57-EC520A8F3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4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6785-3304-4779-91D3-F2745C55989F}" type="datetimeFigureOut">
              <a:rPr lang="es-ES" smtClean="0"/>
              <a:t>30.12.14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5B05-3720-4355-AA57-EC520A8F3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70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6785-3304-4779-91D3-F2745C55989F}" type="datetimeFigureOut">
              <a:rPr lang="es-ES" smtClean="0"/>
              <a:t>30.12.14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5B05-3720-4355-AA57-EC520A8F3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36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21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21" y="6629229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6785-3304-4779-91D3-F2745C55989F}" type="datetimeFigureOut">
              <a:rPr lang="es-ES" smtClean="0"/>
              <a:t>30.12.14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5B05-3720-4355-AA57-EC520A8F3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26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6785-3304-4779-91D3-F2745C55989F}" type="datetimeFigureOut">
              <a:rPr lang="es-ES" smtClean="0"/>
              <a:t>30.12.14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5B05-3720-4355-AA57-EC520A8F3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54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6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4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8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8" y="3618444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6785-3304-4779-91D3-F2745C55989F}" type="datetimeFigureOut">
              <a:rPr lang="es-ES" smtClean="0"/>
              <a:t>30.12.14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5B05-3720-4355-AA57-EC520A8F3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6785-3304-4779-91D3-F2745C55989F}" type="datetimeFigureOut">
              <a:rPr lang="es-ES" smtClean="0"/>
              <a:t>30.12.14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5B05-3720-4355-AA57-EC520A8F3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62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6785-3304-4779-91D3-F2745C55989F}" type="datetimeFigureOut">
              <a:rPr lang="es-ES" smtClean="0"/>
              <a:t>30.12.14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5B05-3720-4355-AA57-EC520A8F3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04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8" y="1426283"/>
            <a:ext cx="3471863" cy="70396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6785-3304-4779-91D3-F2745C55989F}" type="datetimeFigureOut">
              <a:rPr lang="es-ES" smtClean="0"/>
              <a:t>30.12.14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5B05-3720-4355-AA57-EC520A8F3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80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8" y="1426283"/>
            <a:ext cx="3471863" cy="703968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6785-3304-4779-91D3-F2745C55989F}" type="datetimeFigureOut">
              <a:rPr lang="es-ES" smtClean="0"/>
              <a:t>30.12.14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5B05-3720-4355-AA57-EC520A8F3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75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1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1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26785-3304-4779-91D3-F2745C55989F}" type="datetimeFigureOut">
              <a:rPr lang="es-ES" smtClean="0"/>
              <a:t>30.12.14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6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85B05-3720-4355-AA57-EC520A8F3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0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vino.es" TargetMode="External"/><Relationship Id="rId4" Type="http://schemas.openxmlformats.org/officeDocument/2006/relationships/hyperlink" Target="http://www.Literaturfreunde-costa-blanca.com" TargetMode="External"/><Relationship Id="rId5" Type="http://schemas.openxmlformats.org/officeDocument/2006/relationships/image" Target="../media/image1.jpg"/><Relationship Id="rId6" Type="http://schemas.openxmlformats.org/officeDocument/2006/relationships/image" Target="../media/image2.jpeg"/><Relationship Id="rId7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avino.calpe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1543794" y="1904807"/>
            <a:ext cx="5314206" cy="172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800000"/>
                </a:solidFill>
                <a:latin typeface="Arial"/>
                <a:cs typeface="Arial"/>
              </a:rPr>
              <a:t>“In Vino Veritas”</a:t>
            </a:r>
          </a:p>
          <a:p>
            <a:pPr algn="ctr"/>
            <a:r>
              <a:rPr lang="de-DE" sz="2400" b="1" u="sng" dirty="0" smtClean="0">
                <a:solidFill>
                  <a:srgbClr val="800000"/>
                </a:solidFill>
                <a:latin typeface="Arial"/>
                <a:cs typeface="Arial"/>
              </a:rPr>
              <a:t>Natascha L. </a:t>
            </a:r>
            <a:r>
              <a:rPr lang="de-DE" sz="2400" b="1" u="sng" dirty="0" err="1" smtClean="0">
                <a:solidFill>
                  <a:srgbClr val="800000"/>
                </a:solidFill>
                <a:latin typeface="Arial"/>
                <a:cs typeface="Arial"/>
              </a:rPr>
              <a:t>Michnow</a:t>
            </a:r>
            <a:r>
              <a:rPr lang="de-DE" sz="2400" b="1" u="sng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</a:p>
          <a:p>
            <a:pPr algn="ctr"/>
            <a:endParaRPr lang="es-ES" sz="1400" b="1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algn="ctr"/>
            <a:r>
              <a:rPr lang="es-ES" sz="1400" b="1" dirty="0" err="1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lang="es-ES" sz="1400" b="1" dirty="0" err="1" smtClean="0">
                <a:solidFill>
                  <a:srgbClr val="800000"/>
                </a:solidFill>
                <a:latin typeface="Arial"/>
                <a:cs typeface="Arial"/>
              </a:rPr>
              <a:t>räsentiert</a:t>
            </a:r>
            <a:r>
              <a:rPr lang="es-ES" sz="14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" sz="1400" b="1" dirty="0" err="1" smtClean="0">
                <a:solidFill>
                  <a:srgbClr val="800000"/>
                </a:solidFill>
                <a:latin typeface="Arial"/>
                <a:cs typeface="Arial"/>
              </a:rPr>
              <a:t>passende</a:t>
            </a:r>
            <a:r>
              <a:rPr lang="es-ES" sz="14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" sz="1400" b="1" dirty="0" err="1" smtClean="0">
                <a:solidFill>
                  <a:srgbClr val="800000"/>
                </a:solidFill>
                <a:latin typeface="Arial"/>
                <a:cs typeface="Arial"/>
              </a:rPr>
              <a:t>Texte</a:t>
            </a:r>
            <a:r>
              <a:rPr lang="es-ES" sz="14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" sz="1400" b="1" dirty="0" err="1" smtClean="0">
                <a:solidFill>
                  <a:srgbClr val="800000"/>
                </a:solidFill>
                <a:latin typeface="Arial"/>
                <a:cs typeface="Arial"/>
              </a:rPr>
              <a:t>und</a:t>
            </a:r>
            <a:r>
              <a:rPr lang="es-ES" sz="14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" sz="1400" b="1" dirty="0" err="1" smtClean="0">
                <a:solidFill>
                  <a:srgbClr val="800000"/>
                </a:solidFill>
                <a:latin typeface="Arial"/>
                <a:cs typeface="Arial"/>
              </a:rPr>
              <a:t>liest</a:t>
            </a:r>
            <a:r>
              <a:rPr lang="es-ES" sz="14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" sz="1400" b="1" dirty="0" err="1" smtClean="0">
                <a:solidFill>
                  <a:srgbClr val="800000"/>
                </a:solidFill>
                <a:latin typeface="Arial"/>
                <a:cs typeface="Arial"/>
              </a:rPr>
              <a:t>u.a</a:t>
            </a:r>
            <a:r>
              <a:rPr lang="es-ES" sz="1400" b="1" dirty="0" smtClean="0">
                <a:solidFill>
                  <a:srgbClr val="800000"/>
                </a:solidFill>
                <a:latin typeface="Arial"/>
                <a:cs typeface="Arial"/>
              </a:rPr>
              <a:t>. </a:t>
            </a:r>
            <a:r>
              <a:rPr lang="es-ES" sz="1400" b="1" dirty="0" err="1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lang="es-ES" sz="1400" b="1" dirty="0" err="1" smtClean="0">
                <a:solidFill>
                  <a:srgbClr val="800000"/>
                </a:solidFill>
                <a:latin typeface="Arial"/>
                <a:cs typeface="Arial"/>
              </a:rPr>
              <a:t>us</a:t>
            </a:r>
            <a:r>
              <a:rPr lang="es-ES" sz="1400" b="1" dirty="0" smtClean="0">
                <a:solidFill>
                  <a:srgbClr val="800000"/>
                </a:solidFill>
                <a:latin typeface="Arial"/>
                <a:cs typeface="Arial"/>
              </a:rPr>
              <a:t> der </a:t>
            </a:r>
          </a:p>
          <a:p>
            <a:pPr algn="ctr"/>
            <a:r>
              <a:rPr lang="es-ES" sz="1400" b="1" dirty="0" err="1" smtClean="0">
                <a:solidFill>
                  <a:srgbClr val="800000"/>
                </a:solidFill>
                <a:latin typeface="Arial"/>
                <a:cs typeface="Arial"/>
              </a:rPr>
              <a:t>Anthologie</a:t>
            </a:r>
            <a:r>
              <a:rPr lang="es-ES" sz="1400" b="1" dirty="0" smtClean="0">
                <a:solidFill>
                  <a:srgbClr val="800000"/>
                </a:solidFill>
                <a:latin typeface="Arial"/>
                <a:cs typeface="Arial"/>
              </a:rPr>
              <a:t> “KATER-POESIE”</a:t>
            </a:r>
            <a:endParaRPr lang="es-ES" sz="1400" b="1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7735662"/>
            <a:ext cx="6858000" cy="2170338"/>
          </a:xfrm>
          <a:prstGeom prst="rect">
            <a:avLst/>
          </a:prstGeom>
          <a:solidFill>
            <a:srgbClr val="EFCB67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endParaRPr lang="es-ES" sz="1400" b="1" dirty="0" smtClean="0">
              <a:solidFill>
                <a:srgbClr val="FF0000"/>
              </a:solidFill>
              <a:latin typeface="Gotham Light" panose="0200060303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s-ES" b="1" dirty="0" err="1" smtClean="0">
                <a:solidFill>
                  <a:srgbClr val="FF0000"/>
                </a:solidFill>
                <a:latin typeface="Gotham Light" panose="02000603030000020004" pitchFamily="2" charset="0"/>
              </a:rPr>
              <a:t>Reservation</a:t>
            </a:r>
            <a:r>
              <a:rPr lang="es-ES" b="1" dirty="0" smtClean="0">
                <a:solidFill>
                  <a:srgbClr val="FF0000"/>
                </a:solidFill>
                <a:latin typeface="Gotham Light" panose="02000603030000020004" pitchFamily="2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Gotham Light" panose="02000603030000020004" pitchFamily="2" charset="0"/>
              </a:rPr>
              <a:t>unerlässlich</a:t>
            </a:r>
            <a:endParaRPr lang="es-ES" b="1" dirty="0" smtClean="0">
              <a:solidFill>
                <a:srgbClr val="FF0000"/>
              </a:solidFill>
              <a:latin typeface="Gotham Light" panose="02000603030000020004" pitchFamily="2" charset="0"/>
            </a:endParaRPr>
          </a:p>
          <a:p>
            <a:pPr algn="ctr">
              <a:lnSpc>
                <a:spcPct val="110000"/>
              </a:lnSpc>
            </a:pPr>
            <a:endParaRPr lang="es-ES" sz="1400" b="1" dirty="0">
              <a:solidFill>
                <a:srgbClr val="FF0000"/>
              </a:solidFill>
              <a:latin typeface="Gotham Light" panose="02000603030000020004" pitchFamily="2" charset="0"/>
            </a:endParaRPr>
          </a:p>
          <a:p>
            <a:pPr>
              <a:tabLst>
                <a:tab pos="2247900" algn="l"/>
              </a:tabLst>
            </a:pPr>
            <a:r>
              <a:rPr lang="es-ES" sz="1400" b="1" dirty="0" smtClean="0">
                <a:solidFill>
                  <a:srgbClr val="800000"/>
                </a:solidFill>
                <a:latin typeface="Gotham Light" panose="02000603030000020004" pitchFamily="2" charset="0"/>
              </a:rPr>
              <a:t>TAVINO Calpe: 	</a:t>
            </a:r>
            <a:r>
              <a:rPr lang="es-ES" b="1" dirty="0" smtClean="0">
                <a:solidFill>
                  <a:srgbClr val="800000"/>
                </a:solidFill>
                <a:latin typeface="Gotham Light" panose="02000603030000020004" pitchFamily="2" charset="0"/>
              </a:rPr>
              <a:t>96 583 26 67 </a:t>
            </a:r>
            <a:r>
              <a:rPr lang="es-ES" sz="1400" b="1" dirty="0" err="1" smtClean="0">
                <a:solidFill>
                  <a:srgbClr val="800000"/>
                </a:solidFill>
                <a:latin typeface="Gotham Light" panose="02000603030000020004" pitchFamily="2" charset="0"/>
              </a:rPr>
              <a:t>oder</a:t>
            </a:r>
            <a:r>
              <a:rPr lang="es-ES" sz="1400" b="1" dirty="0" smtClean="0">
                <a:solidFill>
                  <a:srgbClr val="800000"/>
                </a:solidFill>
                <a:latin typeface="Gotham Light" panose="02000603030000020004" pitchFamily="2" charset="0"/>
              </a:rPr>
              <a:t> per mail: </a:t>
            </a:r>
          </a:p>
          <a:p>
            <a:pPr>
              <a:tabLst>
                <a:tab pos="2247900" algn="l"/>
              </a:tabLst>
            </a:pPr>
            <a:r>
              <a:rPr lang="es-ES" sz="1200" b="1" dirty="0" smtClean="0">
                <a:solidFill>
                  <a:srgbClr val="800000"/>
                </a:solidFill>
                <a:latin typeface="Gotham Light" panose="02000603030000020004" pitchFamily="2" charset="0"/>
              </a:rPr>
              <a:t>Blasco </a:t>
            </a:r>
            <a:r>
              <a:rPr lang="es-ES" sz="1200" b="1" dirty="0" err="1">
                <a:solidFill>
                  <a:srgbClr val="800000"/>
                </a:solidFill>
                <a:latin typeface="Gotham Light" panose="02000603030000020004" pitchFamily="2" charset="0"/>
              </a:rPr>
              <a:t>Ibañez</a:t>
            </a:r>
            <a:r>
              <a:rPr lang="es-ES" sz="1200" b="1" dirty="0">
                <a:solidFill>
                  <a:srgbClr val="800000"/>
                </a:solidFill>
                <a:latin typeface="Gotham Light" panose="02000603030000020004" pitchFamily="2" charset="0"/>
              </a:rPr>
              <a:t>, </a:t>
            </a:r>
            <a:r>
              <a:rPr lang="es-ES" sz="1200" b="1" dirty="0" smtClean="0">
                <a:solidFill>
                  <a:srgbClr val="800000"/>
                </a:solidFill>
                <a:latin typeface="Gotham Light" panose="02000603030000020004" pitchFamily="2" charset="0"/>
              </a:rPr>
              <a:t>5	</a:t>
            </a:r>
            <a:r>
              <a:rPr lang="es-ES" sz="1600" b="1" dirty="0" smtClean="0">
                <a:solidFill>
                  <a:srgbClr val="800000"/>
                </a:solidFill>
                <a:latin typeface="Gotham Light" panose="02000603030000020004" pitchFamily="2" charset="0"/>
                <a:hlinkClick r:id="rId2"/>
              </a:rPr>
              <a:t>tavino.calpe</a:t>
            </a:r>
            <a:r>
              <a:rPr lang="es-ES" sz="1600" b="1" dirty="0">
                <a:solidFill>
                  <a:srgbClr val="800000"/>
                </a:solidFill>
                <a:latin typeface="Gotham Light" panose="02000603030000020004" pitchFamily="2" charset="0"/>
                <a:hlinkClick r:id="rId2"/>
              </a:rPr>
              <a:t>@</a:t>
            </a:r>
            <a:r>
              <a:rPr lang="es-ES" sz="1600" b="1" dirty="0" smtClean="0">
                <a:solidFill>
                  <a:srgbClr val="800000"/>
                </a:solidFill>
                <a:latin typeface="Gotham Light" panose="02000603030000020004" pitchFamily="2" charset="0"/>
                <a:hlinkClick r:id="rId2"/>
              </a:rPr>
              <a:t>gmail.com</a:t>
            </a:r>
            <a:endParaRPr lang="es-ES" sz="1600" b="1" dirty="0" smtClean="0">
              <a:solidFill>
                <a:srgbClr val="800000"/>
              </a:solidFill>
              <a:latin typeface="Gotham Light" panose="02000603030000020004" pitchFamily="2" charset="0"/>
            </a:endParaRPr>
          </a:p>
          <a:p>
            <a:pPr>
              <a:tabLst>
                <a:tab pos="2247900" algn="l"/>
              </a:tabLst>
            </a:pPr>
            <a:r>
              <a:rPr lang="es-ES" sz="1200" b="1" dirty="0" smtClean="0">
                <a:solidFill>
                  <a:srgbClr val="800000"/>
                </a:solidFill>
                <a:latin typeface="Gotham Light" panose="02000603030000020004" pitchFamily="2" charset="0"/>
              </a:rPr>
              <a:t>03710 Calpe	</a:t>
            </a:r>
            <a:r>
              <a:rPr lang="es-ES" sz="1200" b="1" dirty="0" smtClean="0">
                <a:solidFill>
                  <a:srgbClr val="660066"/>
                </a:solidFill>
                <a:latin typeface="Gotham Light" panose="02000603030000020004" pitchFamily="2" charset="0"/>
                <a:hlinkClick r:id="rId3"/>
              </a:rPr>
              <a:t>www.tavino.es</a:t>
            </a:r>
            <a:endParaRPr lang="es-ES" sz="1200" b="1" dirty="0">
              <a:solidFill>
                <a:srgbClr val="660066"/>
              </a:solidFill>
              <a:latin typeface="Gotham Light" panose="02000603030000020004" pitchFamily="2" charset="0"/>
            </a:endParaRPr>
          </a:p>
          <a:p>
            <a:endParaRPr lang="es-ES" sz="12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ct val="50000"/>
              </a:lnSpc>
              <a:tabLst>
                <a:tab pos="2247900" algn="l"/>
              </a:tabLst>
            </a:pPr>
            <a:r>
              <a:rPr lang="es-ES" sz="1200" b="1" dirty="0" err="1" smtClean="0">
                <a:solidFill>
                  <a:srgbClr val="800000"/>
                </a:solidFill>
                <a:latin typeface="Arial"/>
                <a:cs typeface="Arial"/>
              </a:rPr>
              <a:t>Weitere</a:t>
            </a:r>
            <a:r>
              <a:rPr lang="es-ES" sz="12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" sz="1200" b="1" dirty="0" err="1" smtClean="0">
                <a:solidFill>
                  <a:srgbClr val="800000"/>
                </a:solidFill>
                <a:latin typeface="Arial"/>
                <a:cs typeface="Arial"/>
              </a:rPr>
              <a:t>Informationen</a:t>
            </a:r>
            <a:r>
              <a:rPr lang="es-ES" sz="1200" b="1" dirty="0" smtClean="0">
                <a:solidFill>
                  <a:srgbClr val="800000"/>
                </a:solidFill>
                <a:latin typeface="Arial"/>
                <a:cs typeface="Arial"/>
              </a:rPr>
              <a:t>: 	</a:t>
            </a:r>
            <a:r>
              <a:rPr lang="es-ES" sz="1200" b="1" dirty="0" err="1" smtClean="0">
                <a:solidFill>
                  <a:srgbClr val="800000"/>
                </a:solidFill>
                <a:latin typeface="Arial"/>
                <a:cs typeface="Arial"/>
              </a:rPr>
              <a:t>Natascha</a:t>
            </a:r>
            <a:r>
              <a:rPr lang="es-ES" sz="1200" b="1" dirty="0" smtClean="0">
                <a:solidFill>
                  <a:srgbClr val="800000"/>
                </a:solidFill>
                <a:latin typeface="Arial"/>
                <a:cs typeface="Arial"/>
              </a:rPr>
              <a:t> L. </a:t>
            </a:r>
            <a:r>
              <a:rPr lang="es-ES" sz="1200" b="1" dirty="0" err="1" smtClean="0">
                <a:solidFill>
                  <a:srgbClr val="800000"/>
                </a:solidFill>
                <a:latin typeface="Arial"/>
                <a:cs typeface="Arial"/>
              </a:rPr>
              <a:t>Michnow</a:t>
            </a:r>
            <a:r>
              <a:rPr lang="es-ES" sz="1200" b="1" dirty="0" smtClean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r>
              <a:rPr lang="es-ES" sz="1200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800000"/>
                </a:solidFill>
                <a:latin typeface="Arial"/>
                <a:cs typeface="Arial"/>
              </a:rPr>
              <a:t>659 134 717</a:t>
            </a:r>
          </a:p>
          <a:p>
            <a:pPr>
              <a:lnSpc>
                <a:spcPct val="50000"/>
              </a:lnSpc>
            </a:pPr>
            <a:endParaRPr lang="es-ES" sz="12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ct val="50000"/>
              </a:lnSpc>
              <a:tabLst>
                <a:tab pos="2247900" algn="l"/>
              </a:tabLst>
            </a:pPr>
            <a:r>
              <a:rPr lang="es-ES" sz="1200" dirty="0" smtClean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lang="es-ES" sz="1200" dirty="0" smtClean="0">
                <a:solidFill>
                  <a:srgbClr val="800000"/>
                </a:solidFill>
                <a:latin typeface="Arial"/>
                <a:cs typeface="Arial"/>
                <a:hlinkClick r:id="rId4"/>
              </a:rPr>
              <a:t>www.Literaturfreunde-costa-blanca.com</a:t>
            </a:r>
          </a:p>
          <a:p>
            <a:pPr>
              <a:lnSpc>
                <a:spcPct val="90000"/>
              </a:lnSpc>
              <a:tabLst>
                <a:tab pos="2159000" algn="l"/>
              </a:tabLst>
            </a:pPr>
            <a:endParaRPr lang="es-ES" sz="1400" b="1" dirty="0" smtClean="0">
              <a:solidFill>
                <a:srgbClr val="800000"/>
              </a:solidFill>
              <a:latin typeface="Gotham Light" panose="02000603030000020004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" y="3621272"/>
            <a:ext cx="6857999" cy="4216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de-DE" sz="1300" b="1" dirty="0" smtClean="0">
                <a:solidFill>
                  <a:srgbClr val="800000"/>
                </a:solidFill>
                <a:latin typeface="Arial"/>
                <a:cs typeface="Arial"/>
              </a:rPr>
              <a:t>Das </a:t>
            </a:r>
            <a:r>
              <a:rPr lang="de-DE" sz="1300" b="1" dirty="0" smtClean="0">
                <a:solidFill>
                  <a:srgbClr val="800000"/>
                </a:solidFill>
                <a:latin typeface="Arial"/>
                <a:cs typeface="Arial"/>
              </a:rPr>
              <a:t>TAVINO in </a:t>
            </a:r>
            <a:r>
              <a:rPr lang="de-DE" sz="1300" b="1" dirty="0" err="1" smtClean="0">
                <a:solidFill>
                  <a:srgbClr val="800000"/>
                </a:solidFill>
                <a:latin typeface="Arial"/>
                <a:cs typeface="Arial"/>
              </a:rPr>
              <a:t>Calpe</a:t>
            </a:r>
            <a:r>
              <a:rPr lang="de-DE" sz="1300" b="1" dirty="0" smtClean="0">
                <a:solidFill>
                  <a:srgbClr val="800000"/>
                </a:solidFill>
                <a:latin typeface="Arial"/>
                <a:cs typeface="Arial"/>
              </a:rPr>
              <a:t> organisiert in Zusammenarbeit mit den „Literatur- </a:t>
            </a:r>
            <a:r>
              <a:rPr lang="de-DE" sz="1300" b="1" dirty="0">
                <a:solidFill>
                  <a:srgbClr val="800000"/>
                </a:solidFill>
                <a:latin typeface="Arial"/>
                <a:cs typeface="Arial"/>
              </a:rPr>
              <a:t>&amp;</a:t>
            </a:r>
            <a:r>
              <a:rPr lang="de-DE" sz="13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de-DE" sz="1300" b="1" dirty="0" smtClean="0">
                <a:solidFill>
                  <a:srgbClr val="800000"/>
                </a:solidFill>
                <a:latin typeface="Arial"/>
                <a:cs typeface="Arial"/>
              </a:rPr>
              <a:t>Kultur-freunden </a:t>
            </a:r>
            <a:r>
              <a:rPr lang="de-DE" sz="1300" b="1" dirty="0" smtClean="0">
                <a:solidFill>
                  <a:srgbClr val="800000"/>
                </a:solidFill>
                <a:latin typeface="Arial"/>
                <a:cs typeface="Arial"/>
              </a:rPr>
              <a:t>Costa Blanca Nord“ </a:t>
            </a:r>
            <a:r>
              <a:rPr lang="de-DE" sz="1300" b="1" dirty="0" smtClean="0">
                <a:solidFill>
                  <a:srgbClr val="800000"/>
                </a:solidFill>
                <a:latin typeface="Arial"/>
                <a:cs typeface="Arial"/>
              </a:rPr>
              <a:t>eine interessante, heitere Lesung </a:t>
            </a:r>
            <a:r>
              <a:rPr lang="de-DE" sz="1300" b="1" dirty="0" smtClean="0">
                <a:solidFill>
                  <a:srgbClr val="800000"/>
                </a:solidFill>
                <a:latin typeface="Arial"/>
                <a:cs typeface="Arial"/>
              </a:rPr>
              <a:t>zum Thema</a:t>
            </a:r>
            <a:r>
              <a:rPr lang="de-DE" sz="1300" b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de-DE" sz="1300" b="1" u="sng" dirty="0" smtClean="0">
                <a:solidFill>
                  <a:srgbClr val="800000"/>
                </a:solidFill>
                <a:latin typeface="Arial"/>
                <a:cs typeface="Arial"/>
              </a:rPr>
              <a:t>„</a:t>
            </a:r>
            <a:r>
              <a:rPr lang="de-DE" sz="1300" b="1" i="1" u="sng" dirty="0" smtClean="0">
                <a:solidFill>
                  <a:srgbClr val="800000"/>
                </a:solidFill>
                <a:latin typeface="Arial"/>
                <a:cs typeface="Arial"/>
              </a:rPr>
              <a:t>In Vino </a:t>
            </a:r>
            <a:r>
              <a:rPr lang="de-DE" sz="1300" b="1" i="1" u="sng" dirty="0" err="1" smtClean="0">
                <a:solidFill>
                  <a:srgbClr val="800000"/>
                </a:solidFill>
                <a:latin typeface="Arial"/>
                <a:cs typeface="Arial"/>
              </a:rPr>
              <a:t>Veritas</a:t>
            </a:r>
            <a:r>
              <a:rPr lang="de-DE" sz="1300" b="1" u="sng" dirty="0" smtClean="0">
                <a:solidFill>
                  <a:srgbClr val="800000"/>
                </a:solidFill>
                <a:latin typeface="Arial"/>
                <a:cs typeface="Arial"/>
              </a:rPr>
              <a:t>“ mit vielen trunkenen Versen von namhaften Dichtern, die vermutlich nach durchzechter Nacht entstanden</a:t>
            </a:r>
            <a:r>
              <a:rPr lang="de-DE" sz="1300" b="1" dirty="0" smtClean="0">
                <a:solidFill>
                  <a:srgbClr val="800000"/>
                </a:solidFill>
                <a:latin typeface="Arial"/>
                <a:cs typeface="Arial"/>
              </a:rPr>
              <a:t>. Wir wünschen Ihnen viel Vergnügen </a:t>
            </a:r>
            <a:r>
              <a:rPr lang="de-DE" sz="1300" b="1" dirty="0">
                <a:solidFill>
                  <a:srgbClr val="800000"/>
                </a:solidFill>
                <a:latin typeface="Arial"/>
                <a:cs typeface="Arial"/>
              </a:rPr>
              <a:t>an diesem Literatur-(Vor-)Abend </a:t>
            </a:r>
            <a:r>
              <a:rPr lang="de-DE" sz="1300" b="1" dirty="0" smtClean="0">
                <a:solidFill>
                  <a:srgbClr val="800000"/>
                </a:solidFill>
                <a:latin typeface="Arial"/>
                <a:cs typeface="Arial"/>
              </a:rPr>
              <a:t>im TAVINO in </a:t>
            </a:r>
            <a:r>
              <a:rPr lang="de-DE" sz="1300" b="1" dirty="0" err="1" smtClean="0">
                <a:solidFill>
                  <a:srgbClr val="800000"/>
                </a:solidFill>
                <a:latin typeface="Arial"/>
                <a:cs typeface="Arial"/>
              </a:rPr>
              <a:t>Calpe</a:t>
            </a:r>
            <a:r>
              <a:rPr lang="de-DE" sz="1300" b="1" dirty="0" smtClean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lang="de-DE" sz="1300" b="1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endParaRPr lang="de-DE" sz="1400" b="1" dirty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de-DE" sz="1400" b="1" dirty="0" smtClean="0">
                <a:solidFill>
                  <a:srgbClr val="800000"/>
                </a:solidFill>
                <a:latin typeface="Arial"/>
                <a:cs typeface="Arial"/>
              </a:rPr>
              <a:t>Programm:</a:t>
            </a:r>
            <a:endParaRPr lang="de-DE" sz="16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de-DE" sz="1200" dirty="0" smtClean="0">
                <a:solidFill>
                  <a:srgbClr val="800000"/>
                </a:solidFill>
                <a:latin typeface="Arial"/>
                <a:cs typeface="Arial"/>
              </a:rPr>
              <a:t>18.30 </a:t>
            </a:r>
            <a:r>
              <a:rPr lang="de-DE" sz="1200" dirty="0">
                <a:solidFill>
                  <a:srgbClr val="800000"/>
                </a:solidFill>
                <a:latin typeface="Arial"/>
                <a:cs typeface="Arial"/>
              </a:rPr>
              <a:t>– </a:t>
            </a:r>
            <a:r>
              <a:rPr lang="de-DE" sz="1200" dirty="0" smtClean="0">
                <a:solidFill>
                  <a:srgbClr val="800000"/>
                </a:solidFill>
                <a:latin typeface="Arial"/>
                <a:cs typeface="Arial"/>
              </a:rPr>
              <a:t>19.00 </a:t>
            </a:r>
            <a:r>
              <a:rPr lang="de-DE" sz="1200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lang="de-DE" sz="1400" dirty="0">
                <a:solidFill>
                  <a:srgbClr val="800000"/>
                </a:solidFill>
                <a:latin typeface="Arial"/>
                <a:cs typeface="Arial"/>
              </a:rPr>
              <a:t>Eintreffen der Gäste, </a:t>
            </a:r>
            <a:r>
              <a:rPr lang="de-DE" sz="14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Apéro</a:t>
            </a:r>
            <a:endParaRPr lang="de-DE" sz="1400" b="1" i="1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endParaRPr lang="de-DE" sz="1200" b="1" i="1" dirty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de-DE" sz="1200" dirty="0" smtClean="0">
                <a:solidFill>
                  <a:srgbClr val="800000"/>
                </a:solidFill>
                <a:latin typeface="Arial"/>
                <a:cs typeface="Arial"/>
              </a:rPr>
              <a:t>19.00 </a:t>
            </a:r>
            <a:r>
              <a:rPr lang="es-ES" sz="1200" dirty="0" smtClean="0">
                <a:solidFill>
                  <a:srgbClr val="800000"/>
                </a:solidFill>
                <a:latin typeface="Arial"/>
                <a:cs typeface="Arial"/>
              </a:rPr>
              <a:t>–</a:t>
            </a:r>
            <a:r>
              <a:rPr lang="de-DE" sz="1200" dirty="0" smtClean="0">
                <a:solidFill>
                  <a:srgbClr val="800000"/>
                </a:solidFill>
                <a:latin typeface="Arial"/>
                <a:cs typeface="Arial"/>
              </a:rPr>
              <a:t> 20.00</a:t>
            </a:r>
            <a:r>
              <a:rPr lang="de-DE" sz="1200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lang="de-DE" sz="1400" b="1" dirty="0" err="1" smtClean="0">
                <a:solidFill>
                  <a:srgbClr val="800000"/>
                </a:solidFill>
                <a:latin typeface="Arial"/>
                <a:cs typeface="Arial"/>
              </a:rPr>
              <a:t>Begrüssung</a:t>
            </a:r>
            <a:r>
              <a:rPr lang="de-DE" sz="1400" b="1" dirty="0" smtClean="0">
                <a:solidFill>
                  <a:srgbClr val="800000"/>
                </a:solidFill>
                <a:latin typeface="Arial"/>
                <a:cs typeface="Arial"/>
              </a:rPr>
              <a:t> und </a:t>
            </a:r>
            <a:r>
              <a:rPr lang="de-DE" sz="1400" b="1" i="1" dirty="0" smtClean="0">
                <a:solidFill>
                  <a:srgbClr val="800000"/>
                </a:solidFill>
                <a:latin typeface="Arial"/>
                <a:cs typeface="Arial"/>
              </a:rPr>
              <a:t>Lesung durch Natascha L. </a:t>
            </a:r>
            <a:r>
              <a:rPr lang="de-DE" sz="14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Michnow</a:t>
            </a:r>
            <a:r>
              <a:rPr lang="de-DE" sz="14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</a:p>
          <a:p>
            <a:endParaRPr lang="de-DE" sz="1400" b="1" i="1" dirty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de-DE" sz="1200" dirty="0" smtClean="0">
                <a:solidFill>
                  <a:srgbClr val="800000"/>
                </a:solidFill>
                <a:latin typeface="Arial"/>
                <a:cs typeface="Arial"/>
              </a:rPr>
              <a:t>20.00	</a:t>
            </a:r>
            <a:r>
              <a:rPr lang="de-DE" sz="1200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lang="de-DE" sz="1200" dirty="0" smtClean="0">
                <a:solidFill>
                  <a:srgbClr val="800000"/>
                </a:solidFill>
                <a:latin typeface="Arial"/>
                <a:cs typeface="Arial"/>
              </a:rPr>
              <a:t>ca. </a:t>
            </a:r>
            <a:r>
              <a:rPr lang="de-DE" sz="1400" b="1" i="1" smtClean="0">
                <a:solidFill>
                  <a:srgbClr val="800000"/>
                </a:solidFill>
                <a:latin typeface="Arial"/>
                <a:cs typeface="Arial"/>
              </a:rPr>
              <a:t>Abschluss</a:t>
            </a:r>
            <a:r>
              <a:rPr lang="de-DE" sz="140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de-DE" sz="1400" dirty="0">
                <a:solidFill>
                  <a:srgbClr val="800000"/>
                </a:solidFill>
                <a:latin typeface="Arial"/>
                <a:cs typeface="Arial"/>
              </a:rPr>
              <a:t>und </a:t>
            </a:r>
            <a:r>
              <a:rPr lang="de-DE" sz="1400" dirty="0" smtClean="0">
                <a:solidFill>
                  <a:srgbClr val="800000"/>
                </a:solidFill>
                <a:latin typeface="Arial"/>
                <a:cs typeface="Arial"/>
              </a:rPr>
              <a:t>Verabschiedung</a:t>
            </a:r>
          </a:p>
          <a:p>
            <a:endParaRPr lang="de-DE" sz="1400" dirty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de-DE" sz="1200" b="1" dirty="0" smtClean="0">
                <a:solidFill>
                  <a:srgbClr val="800000"/>
                </a:solidFill>
                <a:latin typeface="Arial"/>
                <a:cs typeface="Arial"/>
              </a:rPr>
              <a:t>Eintritt:</a:t>
            </a:r>
            <a:r>
              <a:rPr lang="de-DE" sz="1200" dirty="0" smtClean="0">
                <a:solidFill>
                  <a:srgbClr val="800000"/>
                </a:solidFill>
                <a:latin typeface="Arial"/>
                <a:cs typeface="Arial"/>
              </a:rPr>
              <a:t>		Lesung, </a:t>
            </a:r>
            <a:r>
              <a:rPr lang="de-DE" sz="1200" dirty="0" err="1" smtClean="0">
                <a:solidFill>
                  <a:srgbClr val="800000"/>
                </a:solidFill>
                <a:latin typeface="Arial"/>
                <a:cs typeface="Arial"/>
              </a:rPr>
              <a:t>Cava</a:t>
            </a:r>
            <a:r>
              <a:rPr lang="de-DE" sz="1200" dirty="0" smtClean="0">
                <a:solidFill>
                  <a:srgbClr val="800000"/>
                </a:solidFill>
                <a:latin typeface="Arial"/>
                <a:cs typeface="Arial"/>
              </a:rPr>
              <a:t> zum </a:t>
            </a:r>
            <a:r>
              <a:rPr lang="de-DE" sz="1200" dirty="0" err="1" smtClean="0">
                <a:solidFill>
                  <a:srgbClr val="800000"/>
                </a:solidFill>
                <a:latin typeface="Arial"/>
                <a:cs typeface="Arial"/>
              </a:rPr>
              <a:t>Apéro</a:t>
            </a:r>
            <a:r>
              <a:rPr lang="de-DE" sz="1200" dirty="0" smtClean="0">
                <a:solidFill>
                  <a:srgbClr val="800000"/>
                </a:solidFill>
                <a:latin typeface="Arial"/>
                <a:cs typeface="Arial"/>
              </a:rPr>
              <a:t>, ein Glas Wein sowie </a:t>
            </a:r>
            <a:r>
              <a:rPr lang="de-DE" sz="1200" dirty="0">
                <a:solidFill>
                  <a:srgbClr val="800000"/>
                </a:solidFill>
                <a:latin typeface="Arial"/>
                <a:cs typeface="Arial"/>
              </a:rPr>
              <a:t>2</a:t>
            </a:r>
            <a:r>
              <a:rPr lang="de-DE" sz="1200" dirty="0" smtClean="0">
                <a:solidFill>
                  <a:srgbClr val="800000"/>
                </a:solidFill>
                <a:latin typeface="Arial"/>
                <a:cs typeface="Arial"/>
              </a:rPr>
              <a:t> Tapas</a:t>
            </a:r>
            <a:r>
              <a:rPr lang="de-DE" sz="1200" dirty="0" smtClean="0">
                <a:solidFill>
                  <a:srgbClr val="FF0000"/>
                </a:solidFill>
                <a:latin typeface="Arial"/>
                <a:cs typeface="Arial"/>
              </a:rPr>
              <a:t>:   </a:t>
            </a:r>
            <a:r>
              <a:rPr lang="de-DE" sz="1200" b="1" dirty="0" smtClean="0">
                <a:solidFill>
                  <a:srgbClr val="FF0000"/>
                </a:solidFill>
                <a:latin typeface="Arial"/>
                <a:cs typeface="Arial"/>
              </a:rPr>
              <a:t>€</a:t>
            </a:r>
            <a:r>
              <a:rPr lang="de-DE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400" b="1" u="sng" dirty="0" smtClean="0">
                <a:solidFill>
                  <a:srgbClr val="FF0000"/>
                </a:solidFill>
                <a:latin typeface="Arial"/>
                <a:cs typeface="Arial"/>
              </a:rPr>
              <a:t>9.00</a:t>
            </a:r>
          </a:p>
          <a:p>
            <a:endParaRPr lang="de-DE" sz="1600" b="1" u="sng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de-DE" sz="1600" b="1" u="sng" dirty="0" smtClean="0">
                <a:solidFill>
                  <a:srgbClr val="FF0000"/>
                </a:solidFill>
                <a:latin typeface="Arial"/>
                <a:cs typeface="Arial"/>
              </a:rPr>
              <a:t>Falls Sie nach der Lesung einen Tisch für das Nachtessen reservieren möchten, offeriert das TAVINO exklusiv für die Teilnehmenden der Lesung einen Rabatt von 10 %!</a:t>
            </a:r>
            <a:endParaRPr lang="de-DE" sz="1600" b="1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0" y="862304"/>
            <a:ext cx="6858000" cy="923330"/>
          </a:xfrm>
          <a:prstGeom prst="rect">
            <a:avLst/>
          </a:prstGeom>
          <a:solidFill>
            <a:srgbClr val="EFCB67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800000"/>
                </a:solidFill>
              </a:rPr>
              <a:t>Literatur im TAVINO</a:t>
            </a:r>
          </a:p>
          <a:p>
            <a:pPr algn="ctr"/>
            <a:r>
              <a:rPr lang="es-ES" b="1" dirty="0" err="1" smtClean="0">
                <a:solidFill>
                  <a:srgbClr val="800000"/>
                </a:solidFill>
                <a:latin typeface="Arial"/>
                <a:cs typeface="Arial"/>
              </a:rPr>
              <a:t>Dienstag</a:t>
            </a:r>
            <a:r>
              <a:rPr lang="es-ES" b="1" dirty="0" smtClean="0">
                <a:solidFill>
                  <a:srgbClr val="800000"/>
                </a:solidFill>
                <a:latin typeface="Arial"/>
                <a:cs typeface="Arial"/>
              </a:rPr>
              <a:t>, 20. </a:t>
            </a:r>
            <a:r>
              <a:rPr lang="es-ES" b="1" dirty="0" err="1" smtClean="0">
                <a:solidFill>
                  <a:srgbClr val="800000"/>
                </a:solidFill>
                <a:latin typeface="Arial"/>
                <a:cs typeface="Arial"/>
              </a:rPr>
              <a:t>Januar</a:t>
            </a:r>
            <a:r>
              <a:rPr lang="es-ES" b="1" dirty="0" smtClean="0">
                <a:solidFill>
                  <a:srgbClr val="800000"/>
                </a:solidFill>
                <a:latin typeface="Arial"/>
                <a:cs typeface="Arial"/>
              </a:rPr>
              <a:t> 2015, 18.30 – 20.00 h</a:t>
            </a:r>
            <a:endParaRPr lang="es-ES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6" name="Imagen 5" descr="CMYK Banner 510x116p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102894"/>
            <a:ext cx="2618608" cy="595605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2" y="129635"/>
            <a:ext cx="2761208" cy="5307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13101" y="152400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990033"/>
                </a:solidFill>
              </a:rPr>
              <a:t>&amp;</a:t>
            </a:r>
            <a:endParaRPr lang="es-ES" sz="2400" dirty="0">
              <a:solidFill>
                <a:srgbClr val="990033"/>
              </a:solidFill>
            </a:endParaRPr>
          </a:p>
        </p:txBody>
      </p:sp>
      <p:pic>
        <p:nvPicPr>
          <p:cNvPr id="9" name="Imagen 8" descr="Natascha_Michnow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2" y="1909182"/>
            <a:ext cx="1179058" cy="161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3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115</Words>
  <Application>Microsoft Macintosh PowerPoint</Application>
  <PresentationFormat>A4 (210x297 mm)</PresentationFormat>
  <Paragraphs>30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Garijo</dc:creator>
  <cp:lastModifiedBy>Usuario de Microsoft Office</cp:lastModifiedBy>
  <cp:revision>81</cp:revision>
  <cp:lastPrinted>2014-11-13T11:19:52Z</cp:lastPrinted>
  <dcterms:created xsi:type="dcterms:W3CDTF">2014-06-05T12:39:12Z</dcterms:created>
  <dcterms:modified xsi:type="dcterms:W3CDTF">2014-12-29T23:51:46Z</dcterms:modified>
</cp:coreProperties>
</file>